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6" r:id="rId3"/>
    <p:sldId id="271" r:id="rId4"/>
    <p:sldId id="262" r:id="rId5"/>
    <p:sldId id="267" r:id="rId6"/>
    <p:sldId id="261" r:id="rId7"/>
    <p:sldId id="265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108" y="-3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7913D-FB52-4CD8-9828-1C469604E4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71BAD-5733-47C9-8CC3-D5AFA8E25F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7913D-FB52-4CD8-9828-1C469604E4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71BAD-5733-47C9-8CC3-D5AFA8E25F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7913D-FB52-4CD8-9828-1C469604E4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71BAD-5733-47C9-8CC3-D5AFA8E25F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7913D-FB52-4CD8-9828-1C469604E4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71BAD-5733-47C9-8CC3-D5AFA8E25F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7913D-FB52-4CD8-9828-1C469604E4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71BAD-5733-47C9-8CC3-D5AFA8E25F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7913D-FB52-4CD8-9828-1C469604E4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71BAD-5733-47C9-8CC3-D5AFA8E25F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7913D-FB52-4CD8-9828-1C469604E4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71BAD-5733-47C9-8CC3-D5AFA8E25F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7913D-FB52-4CD8-9828-1C469604E4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71BAD-5733-47C9-8CC3-D5AFA8E25F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7913D-FB52-4CD8-9828-1C469604E4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71BAD-5733-47C9-8CC3-D5AFA8E25F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7913D-FB52-4CD8-9828-1C469604E4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71BAD-5733-47C9-8CC3-D5AFA8E25F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7913D-FB52-4CD8-9828-1C469604E4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71BAD-5733-47C9-8CC3-D5AFA8E25F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7913D-FB52-4CD8-9828-1C469604E4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71BAD-5733-47C9-8CC3-D5AFA8E25F5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05355" y="2712567"/>
            <a:ext cx="4904105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Supplemental Figure 3. The results of </a:t>
            </a:r>
            <a:r>
              <a:rPr kumimoji="0" lang="en-US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qRT</a:t>
            </a:r>
            <a:r>
              <a:rPr kumimoji="0" lang="en-US" altLang="zh-CN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-PCR for technical replication</a:t>
            </a:r>
            <a:endParaRPr kumimoji="0" lang="en-US" altLang="zh-CN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72168" y="263390"/>
            <a:ext cx="2341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Supplemental </a:t>
            </a:r>
            <a:r>
              <a:rPr lang="en-US" altLang="zh-CN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Figures</a:t>
            </a:r>
            <a:endParaRPr lang="zh-CN" altLang="en-US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05260" y="1905141"/>
            <a:ext cx="1138161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Supplemental Figure 2</a:t>
            </a:r>
            <a:r>
              <a:rPr lang="en-US" altLang="zh-CN" sz="1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Volcano plot of </a:t>
            </a:r>
            <a:r>
              <a:rPr lang="en-US" altLang="zh-CN" sz="1200" b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miRNA</a:t>
            </a:r>
            <a:r>
              <a:rPr lang="en-US" altLang="zh-CN" sz="1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expression in replication cohort (GSE95070). 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Plotted along the x-axis is the mean of log2 fold-change, along the y-axis the negative logarithm of the log2 p values. </a:t>
            </a:r>
            <a:r>
              <a:rPr lang="en-US" altLang="zh-CN" sz="12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Lightblue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demonstrates the </a:t>
            </a:r>
            <a:r>
              <a:rPr lang="en-US" altLang="zh-CN" sz="12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miRNAs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with significant p value (p &lt; 0.05), and red denotes these significant </a:t>
            </a:r>
            <a:r>
              <a:rPr lang="en-US" altLang="zh-CN" sz="12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miRNAs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validated by the replication cohort. The horizontal line represents the threshold of significant p value.</a:t>
            </a:r>
            <a:endParaRPr kumimoji="0" lang="en-US" altLang="zh-CN" sz="105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12340" y="3149854"/>
            <a:ext cx="11573634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Supplemental Figure 4</a:t>
            </a:r>
            <a:r>
              <a:rPr lang="en-US" altLang="zh-CN" sz="1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WGCNA module-based analysis for </a:t>
            </a:r>
            <a:r>
              <a:rPr lang="en-US" altLang="zh-CN" sz="12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genes and </a:t>
            </a:r>
            <a:r>
              <a:rPr lang="en-US" altLang="zh-CN" sz="12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miRNAs</a:t>
            </a:r>
            <a:r>
              <a:rPr lang="en-US" altLang="zh-CN" sz="12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expression data of GSE73507. The hierarchical clustering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dendrogram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is shown for </a:t>
            </a:r>
            <a:r>
              <a:rPr lang="en-US" altLang="zh-CN" sz="12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13,241 mRNAs and 546 </a:t>
            </a:r>
            <a:r>
              <a:rPr lang="en-US" altLang="zh-CN" sz="12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miRNAs</a:t>
            </a:r>
            <a:r>
              <a:rPr lang="en-US" altLang="zh-CN" sz="12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expressed and highly connected genes. Each 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line </a:t>
            </a:r>
            <a:r>
              <a:rPr lang="en-US" altLang="zh-CN" sz="12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demonstrates a specific gene.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Genes were clustered based on a dissimilarity measure (1-TOM). The branches are related to modules of highly interconnected gene groups. Below the </a:t>
            </a:r>
            <a:r>
              <a:rPr lang="en-US" altLang="zh-CN" sz="12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dendrogram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of each gene group is a color to indicate its module color. </a:t>
            </a:r>
            <a:r>
              <a:rPr lang="en-US" altLang="zh-CN" sz="12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As 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 result, 25 co-expression module were constructed and painted with different colors</a:t>
            </a:r>
            <a:r>
              <a:rPr lang="en-US" altLang="zh-CN" sz="12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en-US" altLang="zh-CN" sz="105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4756" y="4065175"/>
            <a:ext cx="11116434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Supplemental Figure 5. KEGG pathway enrichment analyses for mmu-miR-190a-3p highly related genes in red module. 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 red vertical line indicates the threshold of the significant pathway enrichment p value after FDR correction. Dark blue color of horizontal bars represents the significantly enriched pathway, and the light blue color represents the non-significantly enriched pathway.</a:t>
            </a:r>
            <a:endParaRPr lang="zh-CN" altLang="zh-CN" sz="12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35105" y="1354596"/>
            <a:ext cx="11381610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Supplemental Figure 1</a:t>
            </a:r>
            <a:r>
              <a:rPr lang="en-US" altLang="zh-CN" sz="1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The detailed time line of the euthanization of study animals</a:t>
            </a:r>
            <a:endParaRPr kumimoji="0" lang="en-US" altLang="zh-CN" sz="105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13848" y="6460488"/>
            <a:ext cx="1746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 dirty="0" smtClean="0"/>
              <a:t>Supplemental Figure 1</a:t>
            </a:r>
            <a:endParaRPr lang="zh-CN" altLang="en-US" sz="1200" b="1" dirty="0"/>
          </a:p>
        </p:txBody>
      </p:sp>
      <p:pic>
        <p:nvPicPr>
          <p:cNvPr id="2" name="图片 1" descr="无标题.png"/>
          <p:cNvPicPr/>
          <p:nvPr/>
        </p:nvPicPr>
        <p:blipFill>
          <a:blip r:embed="rId1"/>
          <a:stretch>
            <a:fillRect/>
          </a:stretch>
        </p:blipFill>
        <p:spPr>
          <a:xfrm>
            <a:off x="1831975" y="1477645"/>
            <a:ext cx="8272780" cy="368998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29" y="1384645"/>
            <a:ext cx="10294157" cy="41017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13848" y="6460488"/>
            <a:ext cx="1746504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Supplemental Figure 2</a:t>
            </a:r>
            <a:endParaRPr lang="zh-CN" alt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213848" y="6460488"/>
            <a:ext cx="1746504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Supplemental Figure </a:t>
            </a:r>
            <a:r>
              <a:rPr lang="en-US" altLang="zh-CN" sz="1200" b="1" dirty="0"/>
              <a:t>3</a:t>
            </a:r>
            <a:endParaRPr lang="zh-CN" altLang="en-US" sz="12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483" y="1082207"/>
            <a:ext cx="6859524" cy="4359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30" y="1052428"/>
            <a:ext cx="10040751" cy="48012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13848" y="6460488"/>
            <a:ext cx="1746504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Supplemental Figure </a:t>
            </a:r>
            <a:r>
              <a:rPr lang="en-US" sz="1200" b="1" dirty="0" smtClean="0"/>
              <a:t>4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213848" y="6460488"/>
            <a:ext cx="1746504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Supplemental Figure 5</a:t>
            </a:r>
            <a:endParaRPr lang="zh-CN" altLang="en-US" sz="1200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34357" y="1947543"/>
            <a:ext cx="6523285" cy="29629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1656</Words>
  <Application>WPS 演示</Application>
  <PresentationFormat>自定义</PresentationFormat>
  <Paragraphs>22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Arial</vt:lpstr>
      <vt:lpstr>宋体</vt:lpstr>
      <vt:lpstr>Wingdings</vt:lpstr>
      <vt:lpstr>Times New Roman</vt:lpstr>
      <vt:lpstr>Calibri</vt:lpstr>
      <vt:lpstr>微软雅黑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global</dc:creator>
  <cp:lastModifiedBy>云缘~</cp:lastModifiedBy>
  <cp:revision>69</cp:revision>
  <dcterms:created xsi:type="dcterms:W3CDTF">2018-05-12T15:12:00Z</dcterms:created>
  <dcterms:modified xsi:type="dcterms:W3CDTF">2019-08-08T02:56:21Z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2052-11.1.0.8894</vt:lpwstr>
  </property>
</Properties>
</file>